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4" r:id="rId4"/>
    <p:sldId id="258" r:id="rId5"/>
    <p:sldId id="293" r:id="rId6"/>
    <p:sldId id="257" r:id="rId7"/>
    <p:sldId id="259" r:id="rId8"/>
    <p:sldId id="265" r:id="rId9"/>
    <p:sldId id="260" r:id="rId10"/>
    <p:sldId id="266" r:id="rId11"/>
    <p:sldId id="298" r:id="rId12"/>
    <p:sldId id="299" r:id="rId13"/>
    <p:sldId id="300" r:id="rId14"/>
    <p:sldId id="261" r:id="rId15"/>
    <p:sldId id="267" r:id="rId16"/>
    <p:sldId id="273" r:id="rId17"/>
    <p:sldId id="301" r:id="rId18"/>
    <p:sldId id="302" r:id="rId19"/>
    <p:sldId id="305" r:id="rId20"/>
    <p:sldId id="303" r:id="rId21"/>
    <p:sldId id="274" r:id="rId22"/>
    <p:sldId id="279" r:id="rId23"/>
    <p:sldId id="275" r:id="rId24"/>
    <p:sldId id="276" r:id="rId25"/>
    <p:sldId id="308" r:id="rId26"/>
    <p:sldId id="285" r:id="rId27"/>
    <p:sldId id="262" r:id="rId28"/>
    <p:sldId id="286" r:id="rId29"/>
    <p:sldId id="313" r:id="rId30"/>
    <p:sldId id="311" r:id="rId31"/>
    <p:sldId id="312" r:id="rId32"/>
    <p:sldId id="281" r:id="rId33"/>
    <p:sldId id="263" r:id="rId34"/>
    <p:sldId id="287" r:id="rId35"/>
    <p:sldId id="288" r:id="rId36"/>
    <p:sldId id="264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image" Target="../media/image14.png"/><Relationship Id="rId5" Type="http://schemas.openxmlformats.org/officeDocument/2006/relationships/tags" Target="../tags/tag11.xml"/><Relationship Id="rId4" Type="http://schemas.openxmlformats.org/officeDocument/2006/relationships/image" Target="../media/image13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5.xml"/><Relationship Id="rId10" Type="http://schemas.openxmlformats.org/officeDocument/2006/relationships/image" Target="../media/image15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4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png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片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869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/Users/52568/Desktop/图片1.jp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7018020" y="1193165"/>
            <a:ext cx="4483735" cy="447103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3400" y="1252220"/>
            <a:ext cx="3263900" cy="1987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>
                <a:latin typeface="思源黑体 CN Light" panose="020B0300000000000000" charset="-122"/>
                <a:ea typeface="思源黑体 CN Light" panose="020B0300000000000000" charset="-122"/>
                <a:sym typeface="字由点字典黑 65J" panose="00020600040101010101" charset="-122"/>
              </a:rPr>
              <a:t>术前检查</a:t>
            </a:r>
            <a:endParaRPr lang="zh-CN" altLang="en-US" sz="5400">
              <a:latin typeface="思源黑体 CN Light" panose="020B0300000000000000" charset="-122"/>
              <a:ea typeface="思源黑体 CN Light" panose="020B0300000000000000" charset="-122"/>
              <a:sym typeface="字由点字典黑 65J" panose="00020600040101010101" charset="-122"/>
            </a:endParaRPr>
          </a:p>
          <a:p>
            <a:r>
              <a:rPr lang="zh-CN" altLang="en-US" sz="5400">
                <a:latin typeface="思源黑体 CN Light" panose="020B0300000000000000" charset="-122"/>
                <a:ea typeface="思源黑体 CN Light" panose="020B0300000000000000" charset="-122"/>
                <a:sym typeface="字由点字典黑 65J" panose="00020600040101010101" charset="-122"/>
              </a:rPr>
              <a:t>口内照片</a:t>
            </a:r>
            <a:endParaRPr lang="zh-CN" altLang="en-US" sz="5400">
              <a:latin typeface="思源黑体 CN Light" panose="020B0300000000000000" charset="-122"/>
              <a:ea typeface="思源黑体 CN Light" panose="020B0300000000000000" charset="-122"/>
              <a:sym typeface="字由点字典黑 65J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640" y="3041015"/>
            <a:ext cx="5765165" cy="3090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6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照片要点：</a:t>
            </a:r>
            <a:endParaRPr lang="zh-CN" altLang="en-US" sz="16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1</a:t>
            </a:r>
            <a:r>
              <a:rPr lang="zh-CN" altLang="en-US" sz="16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、正位牙列咬合像</a:t>
            </a:r>
            <a:r>
              <a:rPr lang="zh-CN" altLang="en-US" sz="16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（必须提供）</a:t>
            </a:r>
            <a:endParaRPr lang="zh-CN" altLang="en-US" sz="16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2</a:t>
            </a:r>
            <a:r>
              <a:rPr lang="zh-CN" altLang="en-US" sz="16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、左右侧牙列咬合像</a:t>
            </a:r>
            <a:r>
              <a:rPr lang="zh-CN" altLang="en-US" sz="16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6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3、口内颌面像，上下颌各一（</a:t>
            </a:r>
            <a:r>
              <a:rPr lang="en-US" altLang="zh-CN" sz="16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必须提供</a:t>
            </a:r>
            <a:r>
              <a:rPr lang="zh-CN" altLang="en-US" sz="16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）</a:t>
            </a:r>
            <a:endParaRPr lang="zh-CN" altLang="en-US" sz="16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4</a:t>
            </a:r>
            <a:r>
              <a:rPr lang="zh-CN" altLang="en-US" sz="16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、特殊类像</a:t>
            </a:r>
            <a:r>
              <a:rPr lang="zh-CN" altLang="en-US" sz="16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（选提供）</a:t>
            </a:r>
            <a:endParaRPr lang="zh-CN" altLang="en-US" sz="16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9440" y="5664200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（参考图片来源今日口腔，请参赛者进行病例图像替换）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1150" y="125730"/>
            <a:ext cx="7522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案例分析及治疗方案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（必填）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/Users/52568/Desktop/图片1.jp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3400" y="2299335"/>
            <a:ext cx="3757930" cy="1987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>
                <a:latin typeface="思源黑体 CN Light" panose="020B0300000000000000" charset="-122"/>
                <a:ea typeface="思源黑体 CN Light" panose="020B0300000000000000" charset="-122"/>
                <a:sym typeface="字由点字典黑 65J" panose="00020600040101010101" charset="-122"/>
              </a:rPr>
              <a:t>治疗前影像学检查照</a:t>
            </a:r>
            <a:endParaRPr lang="en-US" altLang="zh-CN" sz="5400">
              <a:latin typeface="思源黑体 CN Light" panose="020B0300000000000000" charset="-122"/>
              <a:ea typeface="思源黑体 CN Light" panose="020B0300000000000000" charset="-122"/>
              <a:sym typeface="字由点字典黑 65J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13805" y="4751070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（参考图片来源今日口腔，请参赛者进行病例图像替换）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024245" y="2299335"/>
            <a:ext cx="5843905" cy="2302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1150" y="125730"/>
            <a:ext cx="7522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案例分析及治疗方案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（必填）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/Users/52568/Desktop/图片1.jp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31435" y="4068445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（图片仅供参考，请参赛者进行病例图像替换）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400" y="1252220"/>
            <a:ext cx="3263900" cy="1987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>
                <a:latin typeface="思源黑体 CN Light" panose="020B0300000000000000" charset="-122"/>
                <a:ea typeface="思源黑体 CN Light" panose="020B0300000000000000" charset="-122"/>
                <a:sym typeface="字由点字典黑 65J" panose="00020600040101010101" charset="-122"/>
              </a:rPr>
              <a:t>术前检查</a:t>
            </a:r>
            <a:endParaRPr lang="zh-CN" altLang="en-US" sz="5400">
              <a:latin typeface="思源黑体 CN Light" panose="020B0300000000000000" charset="-122"/>
              <a:ea typeface="思源黑体 CN Light" panose="020B0300000000000000" charset="-122"/>
              <a:sym typeface="字由点字典黑 65J" panose="00020600040101010101" charset="-122"/>
            </a:endParaRPr>
          </a:p>
          <a:p>
            <a:r>
              <a:rPr lang="zh-CN" altLang="en-US" sz="5400">
                <a:latin typeface="思源黑体 CN Light" panose="020B0300000000000000" charset="-122"/>
                <a:ea typeface="思源黑体 CN Light" panose="020B0300000000000000" charset="-122"/>
                <a:sym typeface="字由点字典黑 65J" panose="00020600040101010101" charset="-122"/>
              </a:rPr>
              <a:t>口扫照片</a:t>
            </a:r>
            <a:endParaRPr lang="zh-CN" altLang="en-US" sz="5400">
              <a:latin typeface="思源黑体 CN Light" panose="020B0300000000000000" charset="-122"/>
              <a:ea typeface="思源黑体 CN Light" panose="020B0300000000000000" charset="-122"/>
              <a:sym typeface="字由点字典黑 65J" panose="00020600040101010101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4117340" y="1235075"/>
            <a:ext cx="7993808" cy="2670013"/>
            <a:chOff x="5956" y="3060"/>
            <a:chExt cx="18663" cy="6234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5956" y="3060"/>
              <a:ext cx="6224" cy="622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2284" y="3100"/>
              <a:ext cx="6131" cy="613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6360" y="8651"/>
              <a:ext cx="2756" cy="6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1200"/>
                <a:t>上下颌正面照</a:t>
              </a:r>
              <a:endParaRPr lang="zh-CN" altLang="en-US" sz="1200"/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12840" y="8580"/>
              <a:ext cx="3398" cy="6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1200"/>
                <a:t>右侧牙列咬合像</a:t>
              </a:r>
              <a:endParaRPr lang="zh-CN" altLang="en-US" sz="1200"/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8600" y="3100"/>
              <a:ext cx="6019" cy="613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11"/>
              </p:custDataLst>
            </p:nvPr>
          </p:nvSpPr>
          <p:spPr>
            <a:xfrm>
              <a:off x="19169" y="8636"/>
              <a:ext cx="3398" cy="6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1200"/>
                <a:t>左侧牙列咬合像</a:t>
              </a:r>
              <a:endParaRPr lang="zh-CN" altLang="en-US" sz="120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0560" y="3073400"/>
            <a:ext cx="3952875" cy="292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30000"/>
              </a:lnSpc>
            </a:pP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照片要点：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1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、正位牙列咬合像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2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、左、右侧牙列咬合像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3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、上颌前牙正面像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（选提供）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4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、上下牙列牙𬌗面像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（选提供）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5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、特殊类像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（选提供）</a:t>
            </a:r>
            <a:endParaRPr lang="zh-CN" altLang="en-US" sz="12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0" y="125730"/>
            <a:ext cx="7522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案例分析及治疗方案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（必填）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6140450" y="2767965"/>
            <a:ext cx="44424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spc="100">
                <a:uFillTx/>
                <a:latin typeface="思源黑体" panose="020B0500000000000000" charset="-122"/>
                <a:ea typeface="思源黑体" panose="020B0500000000000000" charset="-122"/>
              </a:rPr>
              <a:t>制作过程</a:t>
            </a:r>
            <a:endParaRPr lang="zh-CN" altLang="en-US" sz="80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6186170" y="4090035"/>
            <a:ext cx="5022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i="1" spc="100">
                <a:uFillTx/>
                <a:latin typeface="思源黑体" panose="020B0500000000000000" charset="-122"/>
                <a:ea typeface="思源黑体" panose="020B0500000000000000" charset="-122"/>
              </a:rPr>
              <a:t>视频素材请标注好名称另附文件夹</a:t>
            </a:r>
            <a:endParaRPr lang="zh-CN" altLang="en-US" sz="2400" i="1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9460" cy="685736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17672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医技沟通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（选填）</a:t>
            </a:r>
            <a:endParaRPr lang="zh-CN" altLang="en-US" sz="1400" spc="100">
              <a:solidFill>
                <a:schemeClr val="tx1">
                  <a:lumMod val="50000"/>
                  <a:lumOff val="50000"/>
                </a:schemeClr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805940"/>
            <a:ext cx="2510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设计理念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79959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17672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CAD</a:t>
            </a:r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设计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（必填）</a:t>
            </a:r>
            <a:endParaRPr lang="zh-CN" altLang="en-US" sz="1400" spc="100">
              <a:solidFill>
                <a:schemeClr val="tx1">
                  <a:lumMod val="50000"/>
                  <a:lumOff val="50000"/>
                </a:schemeClr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393190"/>
            <a:ext cx="2510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设计理念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367790"/>
            <a:ext cx="54425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义齿设计步骤展示：术前</a:t>
            </a:r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DSD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分析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pic>
        <p:nvPicPr>
          <p:cNvPr id="2" name="图片 1" descr="C:/Users/Administrator/Desktop/微信图片_20250417193240.jpg微信图片_2025041719324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256655" y="3016250"/>
            <a:ext cx="4470400" cy="23837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30010" y="5532120"/>
            <a:ext cx="4297045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（图片仅供参考，请参赛者进行病例图像替换）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17672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CAD</a:t>
            </a:r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设计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（必填）</a:t>
            </a:r>
            <a:endParaRPr lang="zh-CN" altLang="en-US" sz="1400" spc="100">
              <a:solidFill>
                <a:schemeClr val="tx1">
                  <a:lumMod val="50000"/>
                  <a:lumOff val="50000"/>
                </a:schemeClr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393190"/>
            <a:ext cx="2510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设计理念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367790"/>
            <a:ext cx="54425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义齿设计步骤展示：比色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635" y="3086735"/>
            <a:ext cx="4474845" cy="25088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96635" y="5674995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（图片仅供参考，请参赛者进行病例图像替换）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17672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CAD</a:t>
            </a:r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设计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（必填）</a:t>
            </a:r>
            <a:endParaRPr lang="zh-CN" altLang="en-US" sz="1400" spc="100">
              <a:solidFill>
                <a:schemeClr val="tx1">
                  <a:lumMod val="50000"/>
                  <a:lumOff val="50000"/>
                </a:schemeClr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393190"/>
            <a:ext cx="2510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设计理念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367790"/>
            <a:ext cx="54425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义齿设计步骤展示：备牙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80780" y="3983990"/>
            <a:ext cx="4043680" cy="3090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照片要点：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1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、正位牙列咬合像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2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、左右侧牙列咬合像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4、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上颌咬合面观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4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下颌咬合面观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5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、特殊类像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（选提供）</a:t>
            </a:r>
            <a:endParaRPr lang="zh-CN" altLang="en-US" sz="12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64910" y="6076950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（参考图片来源今日口腔，请参赛者进行病例图像替换）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06465" y="3101975"/>
            <a:ext cx="5536506" cy="2046733"/>
            <a:chOff x="9198" y="4885"/>
            <a:chExt cx="9618" cy="3555"/>
          </a:xfrm>
        </p:grpSpPr>
        <p:grpSp>
          <p:nvGrpSpPr>
            <p:cNvPr id="7" name="组合 6"/>
            <p:cNvGrpSpPr/>
            <p:nvPr/>
          </p:nvGrpSpPr>
          <p:grpSpPr>
            <a:xfrm>
              <a:off x="9198" y="4885"/>
              <a:ext cx="4721" cy="3555"/>
              <a:chOff x="5640" y="2940"/>
              <a:chExt cx="14518" cy="10931"/>
            </a:xfrm>
          </p:grpSpPr>
          <p:pic>
            <p:nvPicPr>
              <p:cNvPr id="2" name="图片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40" y="2940"/>
                <a:ext cx="14518" cy="6788"/>
              </a:xfrm>
              <a:prstGeom prst="rect">
                <a:avLst/>
              </a:prstGeom>
            </p:spPr>
          </p:pic>
          <p:pic>
            <p:nvPicPr>
              <p:cNvPr id="8" name="图片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67" y="9900"/>
                <a:ext cx="14437" cy="3971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017" y="4885"/>
              <a:ext cx="4799" cy="161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17672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CAD</a:t>
            </a:r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设计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（必填）</a:t>
            </a:r>
            <a:endParaRPr lang="zh-CN" altLang="en-US" sz="1400" spc="100">
              <a:solidFill>
                <a:schemeClr val="tx1">
                  <a:lumMod val="50000"/>
                  <a:lumOff val="50000"/>
                </a:schemeClr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393190"/>
            <a:ext cx="2510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设计理念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367790"/>
            <a:ext cx="54425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义齿设计步骤展示：备牙后口扫照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67470" y="3173095"/>
            <a:ext cx="4043680" cy="3090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照片要点：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1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、正位牙列咬合像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2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、左右侧牙列咬合像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3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、特殊类像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（选提供）</a:t>
            </a:r>
            <a:endParaRPr lang="zh-CN" altLang="en-US" sz="12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9595" y="5394960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（图片仅供参考，请参赛者进行病例图像替换）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pic>
        <p:nvPicPr>
          <p:cNvPr id="4" name="图片 3" descr="微信图片_202504161633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1155" y="3113405"/>
            <a:ext cx="3437890" cy="17284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17672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CAD</a:t>
            </a:r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设计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（必填）</a:t>
            </a:r>
            <a:endParaRPr lang="zh-CN" altLang="en-US" sz="1400" spc="100">
              <a:solidFill>
                <a:schemeClr val="tx1">
                  <a:lumMod val="50000"/>
                  <a:lumOff val="50000"/>
                </a:schemeClr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393190"/>
            <a:ext cx="2510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设计理念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367790"/>
            <a:ext cx="54425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义齿设计步骤展示：</a:t>
            </a:r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DSD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设计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67755" y="6009640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（图片仅供参考，请参赛者进行病例图像替换）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98540" y="4845050"/>
            <a:ext cx="5102860" cy="1283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照片要点：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1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、正位牙列咬合图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2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、左右侧牙列咬合图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3、口内颌面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图</a:t>
            </a: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，上下颌各一（</a:t>
            </a:r>
            <a:r>
              <a:rPr lang="en-US" altLang="zh-CN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必须提供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）</a:t>
            </a:r>
            <a:endParaRPr lang="zh-CN" altLang="en-US" sz="12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167755" y="2959100"/>
            <a:ext cx="3799840" cy="1873112"/>
            <a:chOff x="9713" y="4660"/>
            <a:chExt cx="5984" cy="2950"/>
          </a:xfrm>
        </p:grpSpPr>
        <p:grpSp>
          <p:nvGrpSpPr>
            <p:cNvPr id="8" name="组合 7"/>
            <p:cNvGrpSpPr/>
            <p:nvPr/>
          </p:nvGrpSpPr>
          <p:grpSpPr>
            <a:xfrm>
              <a:off x="9713" y="4660"/>
              <a:ext cx="3513" cy="2950"/>
              <a:chOff x="9476" y="4670"/>
              <a:chExt cx="4487" cy="376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476" y="4670"/>
                <a:ext cx="4486" cy="1962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476" y="6632"/>
                <a:ext cx="4487" cy="180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225" y="4660"/>
              <a:ext cx="2460" cy="174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226" y="6196"/>
              <a:ext cx="2471" cy="13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/Users/Administrator/Desktop/图片23.jpg图片2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667500" y="2366645"/>
            <a:ext cx="5255260" cy="1818005"/>
            <a:chOff x="10230" y="3727"/>
            <a:chExt cx="8276" cy="2863"/>
          </a:xfrm>
        </p:grpSpPr>
        <p:sp>
          <p:nvSpPr>
            <p:cNvPr id="6" name="文本框 5"/>
            <p:cNvSpPr txBox="1"/>
            <p:nvPr/>
          </p:nvSpPr>
          <p:spPr>
            <a:xfrm>
              <a:off x="10230" y="3727"/>
              <a:ext cx="8276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 spc="100">
                  <a:solidFill>
                    <a:schemeClr val="tx1"/>
                  </a:solidFill>
                  <a:uFillTx/>
                  <a:latin typeface="思源黑体" panose="020B0500000000000000" charset="-122"/>
                  <a:ea typeface="思源黑体" panose="020B0500000000000000" charset="-122"/>
                </a:rPr>
                <a:t>病例标题</a:t>
              </a:r>
              <a:endParaRPr lang="zh-CN" altLang="en-US" sz="96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808" y="5962"/>
              <a:ext cx="43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spc="100">
                  <a:solidFill>
                    <a:schemeClr val="bg2">
                      <a:lumMod val="90000"/>
                    </a:schemeClr>
                  </a:solidFill>
                  <a:uFillTx/>
                  <a:latin typeface="思源黑体" panose="020B0500000000000000" charset="-122"/>
                  <a:ea typeface="思源黑体" panose="020B0500000000000000" charset="-122"/>
                </a:rPr>
                <a:t>副标题</a:t>
              </a:r>
              <a:r>
                <a:rPr lang="en-US" altLang="zh-CN" sz="2000" spc="100">
                  <a:solidFill>
                    <a:schemeClr val="bg2">
                      <a:lumMod val="90000"/>
                    </a:schemeClr>
                  </a:solidFill>
                  <a:uFillTx/>
                  <a:latin typeface="思源黑体" panose="020B0500000000000000" charset="-122"/>
                  <a:ea typeface="思源黑体" panose="020B0500000000000000" charset="-122"/>
                </a:rPr>
                <a:t>(</a:t>
              </a:r>
              <a:r>
                <a:rPr lang="zh-CN" altLang="en-US" sz="2000" spc="100">
                  <a:solidFill>
                    <a:schemeClr val="bg2">
                      <a:lumMod val="90000"/>
                    </a:schemeClr>
                  </a:solidFill>
                  <a:uFillTx/>
                  <a:latin typeface="思源黑体" panose="020B0500000000000000" charset="-122"/>
                  <a:ea typeface="思源黑体" panose="020B0500000000000000" charset="-122"/>
                </a:rPr>
                <a:t>治疗内容概括</a:t>
              </a:r>
              <a:r>
                <a:rPr lang="en-US" altLang="zh-CN" sz="2000" spc="100">
                  <a:solidFill>
                    <a:schemeClr val="bg2">
                      <a:lumMod val="90000"/>
                    </a:schemeClr>
                  </a:solidFill>
                  <a:uFillTx/>
                  <a:latin typeface="思源黑体" panose="020B0500000000000000" charset="-122"/>
                  <a:ea typeface="思源黑体" panose="020B0500000000000000" charset="-122"/>
                </a:rPr>
                <a:t>)</a:t>
              </a:r>
              <a:endParaRPr lang="en-US" altLang="zh-CN" sz="2000" spc="100">
                <a:solidFill>
                  <a:schemeClr val="bg2">
                    <a:lumMod val="9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25425" y="5601970"/>
            <a:ext cx="36175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2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</a:rPr>
              <a:t>姓名：</a:t>
            </a:r>
            <a:endParaRPr lang="zh-CN" altLang="en-US" sz="12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</a:rPr>
              <a:t>联系方式：</a:t>
            </a:r>
            <a:endParaRPr lang="zh-CN" altLang="en-US" sz="12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</a:rPr>
              <a:t>单位：</a:t>
            </a:r>
            <a:endParaRPr lang="zh-CN" altLang="en-US" sz="12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</a:rPr>
              <a:t>职业：</a:t>
            </a:r>
            <a:endParaRPr lang="zh-CN" altLang="en-US" sz="12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2275" y="332740"/>
            <a:ext cx="26111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>
                <a:solidFill>
                  <a:schemeClr val="bg1"/>
                </a:solidFill>
              </a:rPr>
              <a:t>2025</a:t>
            </a:r>
            <a:r>
              <a:rPr lang="zh-CN" altLang="en-US" sz="1000">
                <a:solidFill>
                  <a:schemeClr val="bg1"/>
                </a:solidFill>
              </a:rPr>
              <a:t>玉汝成杯全球牙科大师病例大赛</a:t>
            </a:r>
            <a:endParaRPr lang="zh-CN" altLang="en-US" sz="1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20046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切削</a:t>
            </a:r>
            <a:r>
              <a:rPr lang="en-US" altLang="zh-CN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/</a:t>
            </a:r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打印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（必填）</a:t>
            </a:r>
            <a:endParaRPr lang="zh-CN" altLang="en-US" sz="1400" spc="100">
              <a:solidFill>
                <a:schemeClr val="tx1">
                  <a:lumMod val="50000"/>
                  <a:lumOff val="50000"/>
                </a:schemeClr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4390" y="2385695"/>
            <a:ext cx="4737735" cy="31578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82030" y="6391275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（图片仅供参考，请参赛者进行病例图像替换）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6440" y="2442845"/>
            <a:ext cx="3616960" cy="3241675"/>
            <a:chOff x="1194" y="2388"/>
            <a:chExt cx="5696" cy="51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4" y="2388"/>
              <a:ext cx="5696" cy="510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863" y="4238"/>
              <a:ext cx="1335" cy="144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25" y="3658"/>
              <a:ext cx="2011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修复体在锆块上</a:t>
              </a:r>
              <a:endParaRPr lang="zh-CN" altLang="en-US" sz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26" y="4238"/>
              <a:ext cx="1335" cy="144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88" y="3658"/>
              <a:ext cx="3001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可以看到</a:t>
              </a:r>
              <a:r>
                <a:rPr lang="en-US" altLang="zh-CN" sz="12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4D</a:t>
              </a:r>
              <a:r>
                <a:rPr lang="zh-CN" altLang="en-US" sz="12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魔方锆标识</a:t>
              </a:r>
              <a:endParaRPr lang="zh-CN" altLang="en-US" sz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30" y="5684"/>
              <a:ext cx="2836" cy="46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030" y="6485"/>
              <a:ext cx="3001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sz="12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瓷块侧标、批号</a:t>
              </a:r>
              <a:endParaRPr lang="zh-CN" sz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26440" y="5746115"/>
            <a:ext cx="40932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排版切削：</a:t>
            </a:r>
            <a:endParaRPr lang="zh-CN" altLang="en-US" sz="1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拍摄一张带有瓷块侧标的照片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22340" y="5746115"/>
            <a:ext cx="155702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思源黑体 CN ExtraLight" panose="020B0200000000000000" charset="-122"/>
                <a:sym typeface="+mn-ea"/>
              </a:rPr>
              <a:t>切削完成后修复体照：</a:t>
            </a:r>
            <a:endParaRPr lang="zh-CN" altLang="en-US" sz="1200" b="1">
              <a:latin typeface="微软雅黑" panose="020B0503020204020204" charset="-122"/>
              <a:ea typeface="微软雅黑" panose="020B0503020204020204" charset="-122"/>
              <a:cs typeface="思源黑体 CN ExtraLight" panose="020B0200000000000000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20046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烧结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（必填）</a:t>
            </a:r>
            <a:endParaRPr lang="zh-CN" altLang="en-US" sz="1400" spc="100">
              <a:solidFill>
                <a:schemeClr val="tx1">
                  <a:lumMod val="50000"/>
                  <a:lumOff val="50000"/>
                </a:schemeClr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590" y="2332990"/>
            <a:ext cx="4577080" cy="30511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09005" y="6134100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（图片仅供参考，请参赛者进行病例图像替换）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9590" y="5488940"/>
            <a:ext cx="1974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烧结后打磨前照：</a:t>
            </a:r>
            <a:endParaRPr lang="zh-CN" altLang="en-US" sz="1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 descr="D:/工作文件/20250226技师大赛/技师大赛病例示意配图拍摄-启达/技师大赛/P1120461.JPGP112046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009005" y="2244090"/>
            <a:ext cx="4551680" cy="305181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035675" y="5544185"/>
            <a:ext cx="36779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烧结后打磨后照：</a:t>
            </a:r>
            <a:r>
              <a:rPr lang="en-US" altLang="zh-CN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展示修复体正面照）</a:t>
            </a:r>
            <a:endParaRPr lang="zh-CN" altLang="en-US" sz="1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20046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外染上釉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（选填）</a:t>
            </a:r>
            <a:endParaRPr lang="zh-CN" altLang="en-US" sz="1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30850" y="6398260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（图片仅供参考，请参赛者进行病例图像替换）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pic>
        <p:nvPicPr>
          <p:cNvPr id="2" name="图片 1" descr="D:/工作文件/20250226技师大赛/技师大赛病例示意配图拍摄-启达/技师大赛/P1120462.JPGP112046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405755" y="2316480"/>
            <a:ext cx="2851150" cy="16573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06160" y="3973830"/>
            <a:ext cx="15684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修复体正面观</a:t>
            </a:r>
            <a:endParaRPr lang="zh-CN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descr="D:/工作文件/20250226技师大赛/技师大赛病例示意配图拍摄-启达/技师大赛/P1120471.JPGP112047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369300" y="2316480"/>
            <a:ext cx="1974850" cy="16586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572500" y="3973830"/>
            <a:ext cx="15684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修复体侧面观</a:t>
            </a:r>
            <a:endParaRPr lang="zh-CN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图片 12" descr="D:/工作文件/20250226技师大赛/技师大赛病例示意配图拍摄-启达/技师大赛/P1120466.JPGP112046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530850" y="4300220"/>
            <a:ext cx="2600325" cy="17716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06160" y="6071870"/>
            <a:ext cx="15684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修复体颌面观</a:t>
            </a:r>
            <a:endParaRPr lang="en-US" altLang="zh-CN" sz="1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20046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修复体预调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（必填）</a:t>
            </a:r>
            <a:endParaRPr lang="zh-CN" altLang="en-US" sz="1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318895"/>
            <a:ext cx="36048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文字：</a:t>
            </a:r>
            <a:r>
              <a:rPr lang="zh-CN" altLang="en-US" sz="1200" spc="100">
                <a:uFillTx/>
                <a:latin typeface="思源黑体" panose="020B0500000000000000" charset="-122"/>
                <a:ea typeface="思源黑体" panose="020B0500000000000000" charset="-122"/>
              </a:rPr>
              <a:t>需列明上𬌗架的数据</a:t>
            </a:r>
            <a:endParaRPr lang="zh-CN" altLang="en-US" sz="12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318895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47685" y="4179570"/>
            <a:ext cx="3859530" cy="1396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照片要点：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1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、上颌咬合面观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2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下颌咬合面观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3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上𬌗架咬合侧侧观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（左或右侧图像即可，必须提供）</a:t>
            </a:r>
            <a:endParaRPr lang="zh-CN" altLang="en-US" sz="12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01565" y="6129655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（参考图片来源今日口腔，请参赛者进行病例图像替换）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59325" y="1864360"/>
            <a:ext cx="6457950" cy="4289425"/>
            <a:chOff x="7495" y="2936"/>
            <a:chExt cx="10170" cy="6755"/>
          </a:xfrm>
        </p:grpSpPr>
        <p:pic>
          <p:nvPicPr>
            <p:cNvPr id="7" name="图片 6"/>
            <p:cNvPicPr/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7495" y="2936"/>
              <a:ext cx="10170" cy="3407"/>
            </a:xfrm>
            <a:prstGeom prst="rect">
              <a:avLst/>
            </a:prstGeom>
          </p:spPr>
        </p:pic>
        <p:pic>
          <p:nvPicPr>
            <p:cNvPr id="2" name="图片 1"/>
            <p:cNvPicPr/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495" y="6343"/>
              <a:ext cx="5057" cy="334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20046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修复体完成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（必填）</a:t>
            </a:r>
            <a:endParaRPr lang="zh-CN" altLang="en-US" sz="1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318895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文字：</a:t>
            </a:r>
            <a:endParaRPr lang="zh-CN" altLang="en-US" sz="1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318895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5"/>
          <a:stretch>
            <a:fillRect/>
          </a:stretch>
        </p:blipFill>
        <p:spPr>
          <a:xfrm>
            <a:off x="6005195" y="1866900"/>
            <a:ext cx="5496560" cy="36753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13805" y="5696585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（参考图片来源今日口腔，请参赛者进行病例图像替换）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0655" y="1866900"/>
            <a:ext cx="2205355" cy="3090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照片要点：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1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、修复体正面观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2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上颌咬合面观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3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下颌咬合面观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40995" y="1005840"/>
            <a:ext cx="20046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模型试戴</a:t>
            </a:r>
            <a:r>
              <a:rPr lang="zh-CN" altLang="en-US" sz="1400" spc="10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（选填）</a:t>
            </a:r>
            <a:endParaRPr lang="zh-CN" altLang="en-US" sz="1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845050" y="2767965"/>
            <a:ext cx="70459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spc="100">
                <a:uFillTx/>
                <a:latin typeface="思源黑体" panose="020B0500000000000000" charset="-122"/>
                <a:ea typeface="思源黑体" panose="020B0500000000000000" charset="-122"/>
              </a:rPr>
              <a:t>修复效果</a:t>
            </a:r>
            <a:r>
              <a:rPr lang="en-US" altLang="zh-CN" sz="8000" spc="100">
                <a:uFillTx/>
                <a:latin typeface="思源黑体" panose="020B0500000000000000" charset="-122"/>
                <a:ea typeface="思源黑体" panose="020B0500000000000000" charset="-122"/>
              </a:rPr>
              <a:t>/</a:t>
            </a:r>
            <a:r>
              <a:rPr lang="zh-CN" altLang="en-US" sz="8000" spc="100">
                <a:uFillTx/>
                <a:latin typeface="思源黑体" panose="020B0500000000000000" charset="-122"/>
                <a:ea typeface="思源黑体" panose="020B0500000000000000" charset="-122"/>
              </a:rPr>
              <a:t>随访</a:t>
            </a:r>
            <a:endParaRPr lang="zh-CN" altLang="en-US" sz="80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/Users/52568/Desktop/图片1.jp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43295" y="4596130"/>
            <a:ext cx="3275965" cy="1576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照片要点：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1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、口内正中照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2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、左右</a:t>
            </a: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45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°照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en-US" altLang="zh-CN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3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、上下颌咬合面照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（必须提供）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4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、特殊类像</a:t>
            </a:r>
            <a:r>
              <a:rPr lang="zh-CN" altLang="en-US" sz="12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（选提供）</a:t>
            </a:r>
            <a:endParaRPr lang="zh-CN" altLang="en-US" sz="12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37045" y="1782445"/>
            <a:ext cx="3263900" cy="584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思源黑体 CN Light" panose="020B0300000000000000" charset="-122"/>
                <a:ea typeface="思源黑体 CN Light" panose="020B0300000000000000" charset="-122"/>
                <a:sym typeface="字由点字典黑 65J" panose="00020600040101010101" charset="-122"/>
              </a:rPr>
              <a:t>术后口内照片</a:t>
            </a:r>
            <a:endParaRPr lang="zh-CN" altLang="en-US" sz="2800">
              <a:solidFill>
                <a:srgbClr val="FF0000"/>
              </a:solidFill>
              <a:latin typeface="思源黑体 CN Light" panose="020B0300000000000000" charset="-122"/>
              <a:ea typeface="思源黑体 CN Light" panose="020B0300000000000000" charset="-122"/>
              <a:sym typeface="字由点字典黑 65J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41745" y="6168390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（参考图片来源于今日口腔，请参赛者进行病例图像替换）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6043295" y="2259330"/>
            <a:ext cx="5092700" cy="23393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1150" y="125730"/>
            <a:ext cx="7522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修复效果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（必填）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/Users/52568/Desktop/图片1.jp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3395" y="1786890"/>
            <a:ext cx="547116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思源黑体 CN Light" panose="020B0300000000000000" charset="-122"/>
                <a:ea typeface="思源黑体 CN Light" panose="020B0300000000000000" charset="-122"/>
                <a:sym typeface="字由点字典黑 65J" panose="00020600040101010101" charset="-122"/>
              </a:rPr>
              <a:t>术前术后影像对比照</a:t>
            </a:r>
            <a:endParaRPr lang="zh-CN" altLang="en-US" sz="2000">
              <a:latin typeface="字由点字典黑 65J" panose="00020600040101010101" charset="-122"/>
              <a:ea typeface="字由点字典黑 65J" panose="00020600040101010101" charset="-122"/>
              <a:sym typeface="字由点字典黑 65J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3805" y="5768975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（参考图片来源今日口腔，请参赛者进行病例图像替换）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49595" y="2368550"/>
            <a:ext cx="4452620" cy="3253740"/>
            <a:chOff x="8897" y="3730"/>
            <a:chExt cx="7012" cy="5124"/>
          </a:xfrm>
        </p:grpSpPr>
        <p:pic>
          <p:nvPicPr>
            <p:cNvPr id="10" name="图片 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0777" y="3730"/>
              <a:ext cx="5120" cy="2532"/>
            </a:xfrm>
            <a:prstGeom prst="rect">
              <a:avLst/>
            </a:prstGeom>
          </p:spPr>
        </p:pic>
        <p:pic>
          <p:nvPicPr>
            <p:cNvPr id="11" name="图片 10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777" y="6273"/>
              <a:ext cx="5132" cy="258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6"/>
              </p:custDataLst>
            </p:nvPr>
          </p:nvSpPr>
          <p:spPr>
            <a:xfrm>
              <a:off x="8897" y="4665"/>
              <a:ext cx="1880" cy="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2400" spc="100">
                  <a:uFillTx/>
                  <a:latin typeface="思源黑体" panose="020B0500000000000000" charset="-122"/>
                  <a:ea typeface="思源黑体" panose="020B0500000000000000" charset="-122"/>
                </a:rPr>
                <a:t>术前：</a:t>
              </a:r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8897" y="6915"/>
              <a:ext cx="1880" cy="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2400" spc="100">
                  <a:uFillTx/>
                  <a:latin typeface="思源黑体" panose="020B0500000000000000" charset="-122"/>
                  <a:ea typeface="思源黑体" panose="020B0500000000000000" charset="-122"/>
                </a:rPr>
                <a:t>术后：</a:t>
              </a:r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  <a:p>
              <a:endPara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11150" y="125730"/>
            <a:ext cx="7522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修复效果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（选填）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/Users/52568/Desktop/图片1.jp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0700" y="1805940"/>
            <a:ext cx="5471160" cy="558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思源黑体 CN Light" panose="020B0300000000000000" charset="-122"/>
                <a:ea typeface="思源黑体 CN Light" panose="020B0300000000000000" charset="-122"/>
                <a:sym typeface="字由点字典黑 65J" panose="00020600040101010101" charset="-122"/>
              </a:rPr>
              <a:t>术前术后对比照</a:t>
            </a:r>
            <a:endParaRPr lang="zh-CN" altLang="en-US" sz="2800">
              <a:solidFill>
                <a:srgbClr val="FF0000"/>
              </a:solidFill>
              <a:latin typeface="思源黑体 CN Light" panose="020B0300000000000000" charset="-122"/>
              <a:ea typeface="思源黑体 CN Light" panose="020B0300000000000000" charset="-122"/>
              <a:sym typeface="字由点字典黑 65J" panose="0002060004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78855" y="2406650"/>
            <a:ext cx="3422650" cy="2987904"/>
            <a:chOff x="5640" y="2460"/>
            <a:chExt cx="14968" cy="1306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40" y="7140"/>
              <a:ext cx="14967" cy="8385"/>
            </a:xfrm>
            <a:prstGeom prst="rect">
              <a:avLst/>
            </a:prstGeom>
          </p:spPr>
        </p:pic>
        <p:pic>
          <p:nvPicPr>
            <p:cNvPr id="11" name="图片 10" descr="0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40" y="2460"/>
              <a:ext cx="14968" cy="4714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6004560" y="5394325"/>
            <a:ext cx="5765165" cy="999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照片要点：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1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、正面对比图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2</a:t>
            </a:r>
            <a:r>
              <a:rPr lang="zh-CN" altLang="en-US" sz="1200"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、</a:t>
            </a:r>
            <a:r>
              <a:rPr lang="zh-CN" altLang="en-US" sz="1200">
                <a:solidFill>
                  <a:schemeClr val="tx1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  <a:sym typeface="+mn-ea"/>
              </a:rPr>
              <a:t>左、右对比图</a:t>
            </a:r>
            <a:endParaRPr lang="zh-CN" altLang="en-US" sz="1200"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chemeClr val="tx1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95010" y="6175375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（图片仅供参考，请参赛者进行病例图像替换）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0" y="125730"/>
            <a:ext cx="7522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修复效果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（必填）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未命名 (1920 x 1080 像素)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96735" y="1798320"/>
            <a:ext cx="4210050" cy="558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患者术后照片</a:t>
            </a:r>
            <a:endParaRPr lang="zh-CN" altLang="en-US" sz="2800">
              <a:solidFill>
                <a:srgbClr val="FF0000"/>
              </a:solidFill>
              <a:latin typeface="思源黑体 CN Light" panose="020B0300000000000000" charset="-122"/>
              <a:ea typeface="思源黑体 CN Light" panose="020B0300000000000000" charset="-122"/>
              <a:sym typeface="字由点字典黑 65J" panose="0002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95010" y="4391025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（参考图片来源今日口腔，请参赛者进行病例图像替换）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4840605" y="2508885"/>
            <a:ext cx="6730365" cy="16827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12420" y="1005840"/>
            <a:ext cx="839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患者口内修复对比图【面部，咬合，口内】</a:t>
            </a:r>
            <a:endParaRPr lang="zh-CN" altLang="en-US" sz="1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  <a:p>
            <a:r>
              <a:rPr lang="zh-CN" altLang="en-US" sz="1400" spc="100">
                <a:solidFill>
                  <a:schemeClr val="tx1"/>
                </a:solidFill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口内照收集参考：正面，开口，咬合，下颌，下颌，左侧，右侧</a:t>
            </a:r>
            <a:endParaRPr lang="zh-CN" altLang="en-US" sz="1400" spc="100">
              <a:solidFill>
                <a:schemeClr val="tx1"/>
              </a:solidFill>
              <a:uFillTx/>
              <a:latin typeface="思源黑体" panose="020B0500000000000000" charset="-122"/>
              <a:ea typeface="思源黑体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6720" y="205359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49595" y="205359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270" cy="685863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845050" y="2767965"/>
            <a:ext cx="70459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8000" spc="100">
                <a:uFillTx/>
                <a:latin typeface="思源黑体" panose="020B0500000000000000" charset="-122"/>
                <a:ea typeface="思源黑体" panose="020B0500000000000000" charset="-122"/>
              </a:rPr>
              <a:t>总结</a:t>
            </a:r>
            <a:r>
              <a:rPr lang="en-US" altLang="zh-CN" sz="8000" spc="100">
                <a:uFillTx/>
                <a:latin typeface="思源黑体" panose="020B0500000000000000" charset="-122"/>
                <a:ea typeface="思源黑体" panose="020B0500000000000000" charset="-122"/>
              </a:rPr>
              <a:t>/</a:t>
            </a:r>
            <a:r>
              <a:rPr lang="zh-CN" altLang="en-US" sz="8000" spc="100">
                <a:uFillTx/>
                <a:latin typeface="思源黑体" panose="020B0500000000000000" charset="-122"/>
                <a:ea typeface="思源黑体" panose="020B0500000000000000" charset="-122"/>
              </a:rPr>
              <a:t>参考文献</a:t>
            </a:r>
            <a:endParaRPr lang="zh-CN" altLang="en-US" sz="80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26720" y="18059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49595" y="1805940"/>
            <a:ext cx="3157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未命名 (1920 x 1080 像素) (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未命名 (1920 x 1080 像素)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0455" y="1632585"/>
            <a:ext cx="3334385" cy="399478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2385060" y="3305175"/>
            <a:ext cx="898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281420" y="1632585"/>
            <a:ext cx="1320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介绍：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未命名 (1920 x 1080 像素)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片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95" y="1898650"/>
            <a:ext cx="10594975" cy="30600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178425" y="2767965"/>
            <a:ext cx="6499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spc="100">
                <a:uFillTx/>
                <a:latin typeface="思源黑体" panose="020B0500000000000000" charset="-122"/>
                <a:ea typeface="思源黑体" panose="020B0500000000000000" charset="-122"/>
              </a:rPr>
              <a:t>患者基础信息</a:t>
            </a:r>
            <a:endParaRPr lang="zh-CN" altLang="en-US" sz="80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0" y="0"/>
            <a:ext cx="12192000" cy="6858000"/>
            <a:chOff x="0" y="0"/>
            <a:chExt cx="19200" cy="10800"/>
          </a:xfrm>
        </p:grpSpPr>
        <p:pic>
          <p:nvPicPr>
            <p:cNvPr id="3" name="图片 2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9200" cy="1080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90" y="198"/>
              <a:ext cx="64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患者信息</a:t>
              </a:r>
              <a:r>
                <a:rPr lang="en-US" altLang="zh-CN"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zh-CN" altLang="en-US"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（选填）</a:t>
              </a:r>
              <a:endPara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26720" y="1805940"/>
            <a:ext cx="2510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主诉：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现病史：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既往史：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830570" y="1771015"/>
            <a:ext cx="42125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患者术前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照片</a:t>
            </a:r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+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文字：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0570" y="4775200"/>
            <a:ext cx="5187950" cy="682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F0000"/>
                </a:solidFill>
                <a:latin typeface="思源黑体 CN ExtraLight" panose="020B0200000000000000" charset="-122"/>
                <a:ea typeface="思源黑体 CN ExtraLight" panose="020B0200000000000000" charset="-122"/>
                <a:cs typeface="思源黑体 CN ExtraLight" panose="020B0200000000000000" charset="-122"/>
              </a:rPr>
              <a:t>（参考图片来源今日口腔，请参赛者进行病例图像替换）</a:t>
            </a:r>
            <a:endParaRPr lang="zh-CN" altLang="en-US" sz="1400">
              <a:solidFill>
                <a:srgbClr val="FF0000"/>
              </a:solidFill>
              <a:latin typeface="思源黑体 CN ExtraLight" panose="020B0200000000000000" charset="-122"/>
              <a:ea typeface="思源黑体 CN ExtraLight" panose="020B0200000000000000" charset="-122"/>
              <a:cs typeface="思源黑体 CN ExtraLight" panose="020B0200000000000000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773930" y="2853690"/>
            <a:ext cx="7165975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5721350" y="2186940"/>
            <a:ext cx="53752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spc="100">
                <a:uFillTx/>
                <a:latin typeface="思源黑体" panose="020B0500000000000000" charset="-122"/>
                <a:ea typeface="思源黑体" panose="020B0500000000000000" charset="-122"/>
              </a:rPr>
              <a:t>案例分析及治疗方案</a:t>
            </a:r>
            <a:endParaRPr lang="zh-CN" altLang="en-US" sz="80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/Users/52568/Desktop/图片1.jp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26720" y="1805940"/>
            <a:ext cx="2510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检查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诊断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口内信息：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49595" y="1780540"/>
            <a:ext cx="25101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治疗计划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r>
              <a:rPr lang="en-US" altLang="zh-CN" sz="2400" spc="100">
                <a:uFillTx/>
                <a:latin typeface="思源黑体" panose="020B0500000000000000" charset="-122"/>
                <a:ea typeface="思源黑体" panose="020B0500000000000000" charset="-122"/>
                <a:sym typeface="+mn-ea"/>
              </a:rPr>
              <a:t>·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临床治疗步骤</a:t>
            </a:r>
            <a:r>
              <a:rPr lang="zh-CN" altLang="en-US" sz="2400" spc="100">
                <a:uFillTx/>
                <a:latin typeface="思源黑体" panose="020B0500000000000000" charset="-122"/>
                <a:ea typeface="思源黑体" panose="020B0500000000000000" charset="-122"/>
              </a:rPr>
              <a:t>：</a:t>
            </a:r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  <a:p>
            <a:endParaRPr lang="zh-CN" altLang="en-US" sz="2400" spc="100">
              <a:uFillTx/>
              <a:latin typeface="思源黑体" panose="020B0500000000000000" charset="-122"/>
              <a:ea typeface="思源黑体" panose="020B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1150" y="125730"/>
            <a:ext cx="7522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案例分析及治疗方案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（必填）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10.xml><?xml version="1.0" encoding="utf-8"?>
<p:tagLst xmlns:p="http://schemas.openxmlformats.org/presentationml/2006/main">
  <p:tag name="KSO_WM_DIAGRAM_VIRTUALLY_FRAME" val="{&quot;height&quot;:225.9372440944882,&quot;left&quot;:313.35,&quot;top&quot;:81.55,&quot;width&quot;:640.2837007874016}"/>
</p:tagLst>
</file>

<file path=ppt/tags/tag11.xml><?xml version="1.0" encoding="utf-8"?>
<p:tagLst xmlns:p="http://schemas.openxmlformats.org/presentationml/2006/main">
  <p:tag name="KSO_WM_DIAGRAM_VIRTUALLY_FRAME" val="{&quot;height&quot;:225.9372440944882,&quot;left&quot;:313.35,&quot;top&quot;:81.55,&quot;width&quot;:640.2837007874016}"/>
</p:tagLst>
</file>

<file path=ppt/tags/tag12.xml><?xml version="1.0" encoding="utf-8"?>
<p:tagLst xmlns:p="http://schemas.openxmlformats.org/presentationml/2006/main">
  <p:tag name="KSO_WM_DIAGRAM_VIRTUALLY_FRAME" val="{&quot;height&quot;:225.9372440944882,&quot;left&quot;:313.35,&quot;top&quot;:81.55,&quot;width&quot;:640.2837007874016}"/>
</p:tagLst>
</file>

<file path=ppt/tags/tag13.xml><?xml version="1.0" encoding="utf-8"?>
<p:tagLst xmlns:p="http://schemas.openxmlformats.org/presentationml/2006/main">
  <p:tag name="KSO_WM_DIAGRAM_VIRTUALLY_FRAME" val="{&quot;height&quot;:225.9372440944882,&quot;left&quot;:313.35,&quot;top&quot;:81.55,&quot;width&quot;:640.2837007874016}"/>
</p:tagLst>
</file>

<file path=ppt/tags/tag14.xml><?xml version="1.0" encoding="utf-8"?>
<p:tagLst xmlns:p="http://schemas.openxmlformats.org/presentationml/2006/main">
  <p:tag name="KSO_WM_DIAGRAM_VIRTUALLY_FRAME" val="{&quot;height&quot;:225.9372440944882,&quot;left&quot;:313.35,&quot;top&quot;:81.55,&quot;width&quot;:640.2837007874016}"/>
</p:tagLst>
</file>

<file path=ppt/tags/tag15.xml><?xml version="1.0" encoding="utf-8"?>
<p:tagLst xmlns:p="http://schemas.openxmlformats.org/presentationml/2006/main">
  <p:tag name="KSO_WM_DIAGRAM_VIRTUALLY_FRAME" val="{&quot;height&quot;:225.9372440944882,&quot;left&quot;:313.35,&quot;top&quot;:81.55,&quot;width&quot;:640.2837007874016}"/>
</p:tagLst>
</file>

<file path=ppt/tags/tag16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17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18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19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0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1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2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3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4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5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6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7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8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29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0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1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2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3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4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5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6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7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8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39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0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1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2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3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4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5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6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7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8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49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0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1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2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3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4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5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6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7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8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59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0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1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2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3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4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5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6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7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8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69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7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70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71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72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8.xml><?xml version="1.0" encoding="utf-8"?>
<p:tagLst xmlns:p="http://schemas.openxmlformats.org/presentationml/2006/main">
  <p:tag name="KSO_WM_DIAGRAM_VIRTUALLY_FRAME" val="{&quot;height&quot;:236.95,&quot;left&quot;:53.75,&quot;top&quot;:189.85,&quot;width&quot;:834.1}"/>
</p:tagLst>
</file>

<file path=ppt/tags/tag9.xml><?xml version="1.0" encoding="utf-8"?>
<p:tagLst xmlns:p="http://schemas.openxmlformats.org/presentationml/2006/main">
  <p:tag name="KSO_WM_DIAGRAM_VIRTUALLY_FRAME" val="{&quot;height&quot;:225.9372440944882,&quot;left&quot;:313.35,&quot;top&quot;:81.55,&quot;width&quot;:640.2837007874016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1761</Words>
  <Application>WPS 演示</Application>
  <PresentationFormat>宽屏</PresentationFormat>
  <Paragraphs>518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思源黑体</vt:lpstr>
      <vt:lpstr>微软雅黑</vt:lpstr>
      <vt:lpstr>思源黑体 CN ExtraLight</vt:lpstr>
      <vt:lpstr>黑体</vt:lpstr>
      <vt:lpstr>思源黑体 CN Light</vt:lpstr>
      <vt:lpstr>字由点字典黑 65J</vt:lpstr>
      <vt:lpstr>Arial Unicode MS</vt:lpstr>
      <vt:lpstr>Calibri</vt:lpstr>
      <vt:lpstr>BatangChe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梁杰</cp:lastModifiedBy>
  <cp:revision>41</cp:revision>
  <dcterms:created xsi:type="dcterms:W3CDTF">2023-08-09T12:44:00Z</dcterms:created>
  <dcterms:modified xsi:type="dcterms:W3CDTF">2025-05-27T09:47:04Z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2052-12.1.0.21171</vt:lpwstr>
  </property>
</Properties>
</file>